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7" r:id="rId4"/>
    <p:sldId id="1148" r:id="rId5"/>
    <p:sldId id="1151" r:id="rId6"/>
    <p:sldId id="1152" r:id="rId7"/>
    <p:sldId id="1153" r:id="rId8"/>
    <p:sldId id="1149" r:id="rId9"/>
    <p:sldId id="1154" r:id="rId10"/>
    <p:sldId id="1155" r:id="rId11"/>
    <p:sldId id="1150"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6</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4658"/>
            <a:ext cx="11485848" cy="2862322"/>
          </a:xfrm>
        </p:spPr>
        <p:txBody>
          <a:bodyPr/>
          <a:lstStyle/>
          <a:p>
            <a:pPr indent="612775"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solve these problems, we should take action</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we need to spread scientific pet care knowledge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communities can give lessons to help pet owners learn the right way to raise pets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government should improve management of the pet healthcare industry by setting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prices and regularly checking service quality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 we should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“adopting rather than buying” to reduce the number of homeless animals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animal shelters should also be built to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with proper care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33780"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pic>
        <p:nvPicPr>
          <p:cNvPr id="5" name="kd801.jpg" descr="id:2147506737;FounderCES"/>
          <p:cNvPicPr/>
          <p:nvPr/>
        </p:nvPicPr>
        <p:blipFill>
          <a:blip r:embed="rId2"/>
          <a:stretch>
            <a:fillRect/>
          </a:stretch>
        </p:blipFill>
        <p:spPr>
          <a:xfrm>
            <a:off x="522015" y="927770"/>
            <a:ext cx="2057619" cy="463476"/>
          </a:xfrm>
          <a:prstGeom prst="rect">
            <a:avLst/>
          </a:prstGeom>
        </p:spPr>
      </p:pic>
      <p:sp>
        <p:nvSpPr>
          <p:cNvPr id="6" name="矩形 5"/>
          <p:cNvSpPr/>
          <p:nvPr/>
        </p:nvSpPr>
        <p:spPr>
          <a:xfrm>
            <a:off x="10966828" y="2453449"/>
            <a:ext cx="582211" cy="400110"/>
          </a:xfrm>
          <a:prstGeom prst="rect">
            <a:avLst/>
          </a:prstGeom>
        </p:spPr>
        <p:txBody>
          <a:bodyPr wrap="none">
            <a:spAutoFit/>
          </a:bodyPr>
          <a:lstStyle/>
          <a:p>
            <a:r>
              <a:rPr lang="en-US" altLang="zh-CN" sz="2000"/>
              <a:t>fair</a:t>
            </a:r>
            <a:endParaRPr lang="zh-CN" altLang="en-US" sz="2400"/>
          </a:p>
        </p:txBody>
      </p:sp>
      <p:sp>
        <p:nvSpPr>
          <p:cNvPr id="8" name="矩形 7"/>
          <p:cNvSpPr/>
          <p:nvPr/>
        </p:nvSpPr>
        <p:spPr>
          <a:xfrm>
            <a:off x="9300875" y="2843746"/>
            <a:ext cx="1309974" cy="400110"/>
          </a:xfrm>
          <a:prstGeom prst="rect">
            <a:avLst/>
          </a:prstGeom>
        </p:spPr>
        <p:txBody>
          <a:bodyPr wrap="none">
            <a:spAutoFit/>
          </a:bodyPr>
          <a:lstStyle/>
          <a:p>
            <a:r>
              <a:rPr lang="en-US" altLang="zh-CN" sz="2000"/>
              <a:t>encourage</a:t>
            </a:r>
            <a:endParaRPr lang="zh-CN" altLang="en-US" sz="2400"/>
          </a:p>
        </p:txBody>
      </p:sp>
      <p:sp>
        <p:nvSpPr>
          <p:cNvPr id="10" name="矩形 9"/>
          <p:cNvSpPr/>
          <p:nvPr/>
        </p:nvSpPr>
        <p:spPr>
          <a:xfrm>
            <a:off x="1513186" y="3744923"/>
            <a:ext cx="1020023" cy="400110"/>
          </a:xfrm>
          <a:prstGeom prst="rect">
            <a:avLst/>
          </a:prstGeom>
        </p:spPr>
        <p:txBody>
          <a:bodyPr wrap="none">
            <a:spAutoFit/>
          </a:bodyPr>
          <a:lstStyle/>
          <a:p>
            <a:r>
              <a:rPr lang="en-US" altLang="zh-CN" sz="2000"/>
              <a:t>provide</a:t>
            </a:r>
            <a:endParaRPr lang="zh-CN" altLang="en-US" sz="2400"/>
          </a:p>
        </p:txBody>
      </p:sp>
      <p:sp>
        <p:nvSpPr>
          <p:cNvPr id="9" name="内容占位符 1"/>
          <p:cNvSpPr txBox="1">
            <a:spLocks/>
          </p:cNvSpPr>
          <p:nvPr/>
        </p:nvSpPr>
        <p:spPr bwMode="auto">
          <a:xfrm>
            <a:off x="362847" y="4293317"/>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句意：还应建造更多的动物收容所</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为它们提供适当的照顾。</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 sb with sth</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提供</a:t>
            </a:r>
            <a:r>
              <a:rPr lang="en-US" altLang="zh-CN" sz="20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provide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400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1684244"/>
          </a:xfrm>
        </p:spPr>
        <p:txBody>
          <a:bodyPr/>
          <a:lstStyle/>
          <a:p>
            <a:pPr indent="612775"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Pets are not only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friends but also part of society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through proper management can the pet economy develop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健康</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bringing more warmth and joy to our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4354" cy="1799387"/>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3735057" y="945162"/>
            <a:ext cx="646331" cy="461665"/>
          </a:xfrm>
          <a:prstGeom prst="rect">
            <a:avLst/>
          </a:prstGeom>
        </p:spPr>
        <p:txBody>
          <a:bodyPr wrap="none">
            <a:spAutoFit/>
          </a:bodyPr>
          <a:lstStyle/>
          <a:p>
            <a:r>
              <a:rPr lang="en-US" altLang="zh-CN" sz="2400"/>
              <a:t>our</a:t>
            </a:r>
            <a:endParaRPr lang="zh-CN" altLang="en-US"/>
          </a:p>
        </p:txBody>
      </p:sp>
      <p:sp>
        <p:nvSpPr>
          <p:cNvPr id="7" name="矩形 6"/>
          <p:cNvSpPr/>
          <p:nvPr/>
        </p:nvSpPr>
        <p:spPr>
          <a:xfrm>
            <a:off x="7286887" y="1444782"/>
            <a:ext cx="1329210" cy="461665"/>
          </a:xfrm>
          <a:prstGeom prst="rect">
            <a:avLst/>
          </a:prstGeom>
        </p:spPr>
        <p:txBody>
          <a:bodyPr wrap="none">
            <a:spAutoFit/>
          </a:bodyPr>
          <a:lstStyle/>
          <a:p>
            <a:r>
              <a:rPr lang="en-US" altLang="zh-CN" sz="2400"/>
              <a:t>healthily</a:t>
            </a:r>
            <a:endParaRPr lang="zh-CN" altLang="en-US"/>
          </a:p>
        </p:txBody>
      </p:sp>
      <p:sp>
        <p:nvSpPr>
          <p:cNvPr id="8" name="内容占位符 1"/>
          <p:cNvSpPr txBox="1">
            <a:spLocks/>
          </p:cNvSpPr>
          <p:nvPr/>
        </p:nvSpPr>
        <p:spPr bwMode="auto">
          <a:xfrm>
            <a:off x="360854" y="26088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9.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句意：宠物不仅是我们的朋友</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也是社会的一部分。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我们的。故填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 [</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句意：只有通过适当的管理</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宠物经济才能健康发展</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为我们的生活带来更多的温暖和欢乐。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healthily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健康地。故填</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healthily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6060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4808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主要讨论了宠物行业的快速发展所带来的一系列问题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并提出了相应的解决方案。</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478582" y="2716948"/>
            <a:ext cx="1932195" cy="448894"/>
          </a:xfrm>
          <a:prstGeom prst="rect">
            <a:avLst/>
          </a:prstGeom>
        </p:spPr>
      </p:pic>
      <p:pic>
        <p:nvPicPr>
          <p:cNvPr id="4" name="图片 3"/>
          <p:cNvPicPr>
            <a:picLocks noChangeAspect="1"/>
          </p:cNvPicPr>
          <p:nvPr/>
        </p:nvPicPr>
        <p:blipFill>
          <a:blip r:embed="rId3"/>
          <a:stretch>
            <a:fillRect/>
          </a:stretch>
        </p:blipFill>
        <p:spPr>
          <a:xfrm>
            <a:off x="222768" y="880439"/>
            <a:ext cx="11744876" cy="1558636"/>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4658"/>
            <a:ext cx="11485848" cy="113024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more and more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keeping pets at home, the fast development of the pet industry has also caused some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791.jpg" descr="id:2147506730;FounderCES"/>
          <p:cNvPicPr/>
          <p:nvPr/>
        </p:nvPicPr>
        <p:blipFill>
          <a:blip r:embed="rId2"/>
          <a:stretch>
            <a:fillRect/>
          </a:stretch>
        </p:blipFill>
        <p:spPr>
          <a:xfrm>
            <a:off x="334566" y="877178"/>
            <a:ext cx="2668270" cy="543560"/>
          </a:xfrm>
          <a:prstGeom prst="rect">
            <a:avLst/>
          </a:prstGeom>
        </p:spPr>
      </p:pic>
      <p:sp>
        <p:nvSpPr>
          <p:cNvPr id="4" name="矩形 3"/>
          <p:cNvSpPr/>
          <p:nvPr/>
        </p:nvSpPr>
        <p:spPr bwMode="auto">
          <a:xfrm>
            <a:off x="334566" y="764704"/>
            <a:ext cx="11533780" cy="187480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3980712" y="1527175"/>
            <a:ext cx="1208985" cy="461665"/>
          </a:xfrm>
          <a:prstGeom prst="rect">
            <a:avLst/>
          </a:prstGeom>
        </p:spPr>
        <p:txBody>
          <a:bodyPr wrap="none">
            <a:spAutoFit/>
          </a:bodyPr>
          <a:lstStyle/>
          <a:p>
            <a:r>
              <a:rPr lang="en-US" altLang="zh-CN" sz="2400"/>
              <a:t>families</a:t>
            </a:r>
            <a:endParaRPr lang="zh-CN" altLang="en-US" sz="2400"/>
          </a:p>
        </p:txBody>
      </p:sp>
      <p:sp>
        <p:nvSpPr>
          <p:cNvPr id="6" name="内容占位符 1"/>
          <p:cNvSpPr txBox="1">
            <a:spLocks/>
          </p:cNvSpPr>
          <p:nvPr/>
        </p:nvSpPr>
        <p:spPr bwMode="auto">
          <a:xfrm>
            <a:off x="362847" y="273080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句意：随着越来越多的家庭在家中饲养宠物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宠物产业的迅速发展也带来了一些问题。根据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“more and more...”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家庭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）的复数形式</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表泛指。故填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families</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86434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416320"/>
          </a:xfrm>
        </p:spPr>
        <p:txBody>
          <a:bodyPr/>
          <a:lstStyle/>
          <a:p>
            <a:pPr indent="628015"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some pet owners lack scientific knowledge about pet care, leading to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feeding pets human food can be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their health and even cause diseases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pet healthcare industry has problems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unclear pricing and uneven service quality, making it hard to protect consumers’ rights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the increasing number of homeless animals has created challenges for society, influencing the environment and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4354"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10558189" y="956717"/>
            <a:ext cx="1323632" cy="461665"/>
          </a:xfrm>
          <a:prstGeom prst="rect">
            <a:avLst/>
          </a:prstGeom>
        </p:spPr>
        <p:txBody>
          <a:bodyPr wrap="none">
            <a:spAutoFit/>
          </a:bodyPr>
          <a:lstStyle/>
          <a:p>
            <a:r>
              <a:rPr lang="en-US" altLang="zh-CN" sz="2400"/>
              <a:t>different</a:t>
            </a:r>
            <a:endParaRPr lang="zh-CN" altLang="en-US" sz="2400"/>
          </a:p>
        </p:txBody>
      </p:sp>
      <p:sp>
        <p:nvSpPr>
          <p:cNvPr id="6" name="内容占位符 1"/>
          <p:cNvSpPr txBox="1">
            <a:spLocks/>
          </p:cNvSpPr>
          <p:nvPr/>
        </p:nvSpPr>
        <p:spPr bwMode="auto">
          <a:xfrm>
            <a:off x="362847"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句意：首先</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一些宠物主人缺乏科学的宠物护理知识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这导致了不同的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健康</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“leading to...health problems”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此处需用形容词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修饰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health problems,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不同的健康问题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73545" y="1493193"/>
            <a:ext cx="1261884" cy="461665"/>
          </a:xfrm>
          <a:prstGeom prst="rect">
            <a:avLst/>
          </a:prstGeom>
        </p:spPr>
        <p:txBody>
          <a:bodyPr wrap="none">
            <a:spAutoFit/>
          </a:bodyPr>
          <a:lstStyle/>
          <a:p>
            <a:r>
              <a:rPr lang="en-US" altLang="zh-CN" sz="2400"/>
              <a:t>harmful</a:t>
            </a:r>
            <a:endParaRPr lang="zh-CN" altLang="en-US"/>
          </a:p>
        </p:txBody>
      </p:sp>
      <p:sp>
        <p:nvSpPr>
          <p:cNvPr id="9" name="矩形 8"/>
          <p:cNvSpPr/>
          <p:nvPr/>
        </p:nvSpPr>
        <p:spPr>
          <a:xfrm>
            <a:off x="2139527" y="2579043"/>
            <a:ext cx="662361" cy="461665"/>
          </a:xfrm>
          <a:prstGeom prst="rect">
            <a:avLst/>
          </a:prstGeom>
        </p:spPr>
        <p:txBody>
          <a:bodyPr wrap="none">
            <a:spAutoFit/>
          </a:bodyPr>
          <a:lstStyle/>
          <a:p>
            <a:r>
              <a:rPr lang="en-US" altLang="zh-CN" sz="2400"/>
              <a:t>like</a:t>
            </a:r>
            <a:endParaRPr lang="zh-CN" altLang="en-US"/>
          </a:p>
        </p:txBody>
      </p:sp>
      <p:sp>
        <p:nvSpPr>
          <p:cNvPr id="11" name="矩形 10"/>
          <p:cNvSpPr/>
          <p:nvPr/>
        </p:nvSpPr>
        <p:spPr>
          <a:xfrm>
            <a:off x="7693809" y="3617268"/>
            <a:ext cx="954107" cy="461665"/>
          </a:xfrm>
          <a:prstGeom prst="rect">
            <a:avLst/>
          </a:prstGeom>
        </p:spPr>
        <p:txBody>
          <a:bodyPr wrap="none">
            <a:spAutoFit/>
          </a:bodyPr>
          <a:lstStyle/>
          <a:p>
            <a:r>
              <a:rPr lang="en-US" altLang="zh-CN" sz="2400"/>
              <a:t>safety</a:t>
            </a:r>
            <a:endParaRPr lang="zh-CN" altLang="en-US"/>
          </a:p>
        </p:txBody>
      </p:sp>
    </p:spTree>
    <p:extLst>
      <p:ext uri="{BB962C8B-B14F-4D97-AF65-F5344CB8AC3E}">
        <p14:creationId xmlns:p14="http://schemas.microsoft.com/office/powerpoint/2010/main" val="208478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416320"/>
          </a:xfrm>
        </p:spPr>
        <p:txBody>
          <a:bodyPr/>
          <a:lstStyle/>
          <a:p>
            <a:pPr indent="628015"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some pet owners lack scientific knowledge about pet care, leading to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feeding pets human food can be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their health and even cause diseases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pet healthcare industry has problems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unclear pricing and uneven service quality, making it hard to protect consumers’ rights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the increasing number of homeless animals has created challenges for society, influencing the environment and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4354"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10558189" y="956717"/>
            <a:ext cx="1323632" cy="461665"/>
          </a:xfrm>
          <a:prstGeom prst="rect">
            <a:avLst/>
          </a:prstGeom>
        </p:spPr>
        <p:txBody>
          <a:bodyPr wrap="none">
            <a:spAutoFit/>
          </a:bodyPr>
          <a:lstStyle/>
          <a:p>
            <a:r>
              <a:rPr lang="en-US" altLang="zh-CN" sz="2400"/>
              <a:t>different</a:t>
            </a:r>
            <a:endParaRPr lang="zh-CN" altLang="en-US" sz="2400"/>
          </a:p>
        </p:txBody>
      </p:sp>
      <p:sp>
        <p:nvSpPr>
          <p:cNvPr id="6" name="内容占位符 1"/>
          <p:cNvSpPr txBox="1">
            <a:spLocks/>
          </p:cNvSpPr>
          <p:nvPr/>
        </p:nvSpPr>
        <p:spPr bwMode="auto">
          <a:xfrm>
            <a:off x="362847" y="42650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句意：例如</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给宠物喂人类食物可能对它们的健康有害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甚至引发疾病。</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harmful to,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harmful</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73545" y="1493193"/>
            <a:ext cx="1261884" cy="461665"/>
          </a:xfrm>
          <a:prstGeom prst="rect">
            <a:avLst/>
          </a:prstGeom>
        </p:spPr>
        <p:txBody>
          <a:bodyPr wrap="none">
            <a:spAutoFit/>
          </a:bodyPr>
          <a:lstStyle/>
          <a:p>
            <a:r>
              <a:rPr lang="en-US" altLang="zh-CN" sz="2400"/>
              <a:t>harmful</a:t>
            </a:r>
            <a:endParaRPr lang="zh-CN" altLang="en-US"/>
          </a:p>
        </p:txBody>
      </p:sp>
      <p:sp>
        <p:nvSpPr>
          <p:cNvPr id="9" name="矩形 8"/>
          <p:cNvSpPr/>
          <p:nvPr/>
        </p:nvSpPr>
        <p:spPr>
          <a:xfrm>
            <a:off x="2139527" y="2579043"/>
            <a:ext cx="662361" cy="461665"/>
          </a:xfrm>
          <a:prstGeom prst="rect">
            <a:avLst/>
          </a:prstGeom>
        </p:spPr>
        <p:txBody>
          <a:bodyPr wrap="none">
            <a:spAutoFit/>
          </a:bodyPr>
          <a:lstStyle/>
          <a:p>
            <a:r>
              <a:rPr lang="en-US" altLang="zh-CN" sz="2400"/>
              <a:t>like</a:t>
            </a:r>
            <a:endParaRPr lang="zh-CN" altLang="en-US"/>
          </a:p>
        </p:txBody>
      </p:sp>
      <p:sp>
        <p:nvSpPr>
          <p:cNvPr id="11" name="矩形 10"/>
          <p:cNvSpPr/>
          <p:nvPr/>
        </p:nvSpPr>
        <p:spPr>
          <a:xfrm>
            <a:off x="7693809" y="3617268"/>
            <a:ext cx="954107" cy="461665"/>
          </a:xfrm>
          <a:prstGeom prst="rect">
            <a:avLst/>
          </a:prstGeom>
        </p:spPr>
        <p:txBody>
          <a:bodyPr wrap="none">
            <a:spAutoFit/>
          </a:bodyPr>
          <a:lstStyle/>
          <a:p>
            <a:r>
              <a:rPr lang="en-US" altLang="zh-CN" sz="2400"/>
              <a:t>safety</a:t>
            </a:r>
            <a:endParaRPr lang="zh-CN" altLang="en-US"/>
          </a:p>
        </p:txBody>
      </p:sp>
    </p:spTree>
    <p:extLst>
      <p:ext uri="{BB962C8B-B14F-4D97-AF65-F5344CB8AC3E}">
        <p14:creationId xmlns:p14="http://schemas.microsoft.com/office/powerpoint/2010/main" val="3526528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416320"/>
          </a:xfrm>
        </p:spPr>
        <p:txBody>
          <a:bodyPr/>
          <a:lstStyle/>
          <a:p>
            <a:pPr indent="628015"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some pet owners lack scientific knowledge about pet care, leading to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feeding pets human food can be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their health and even cause diseases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pet healthcare industry has problems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unclear pricing and uneven service quality, making it hard to protect consumers’ rights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the increasing number of homeless animals has created challenges for society, influencing the environment and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4354"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10558189" y="956717"/>
            <a:ext cx="1323632" cy="461665"/>
          </a:xfrm>
          <a:prstGeom prst="rect">
            <a:avLst/>
          </a:prstGeom>
        </p:spPr>
        <p:txBody>
          <a:bodyPr wrap="none">
            <a:spAutoFit/>
          </a:bodyPr>
          <a:lstStyle/>
          <a:p>
            <a:r>
              <a:rPr lang="en-US" altLang="zh-CN" sz="2400"/>
              <a:t>different</a:t>
            </a:r>
            <a:endParaRPr lang="zh-CN" altLang="en-US" sz="2400"/>
          </a:p>
        </p:txBody>
      </p:sp>
      <p:sp>
        <p:nvSpPr>
          <p:cNvPr id="6" name="内容占位符 1"/>
          <p:cNvSpPr txBox="1">
            <a:spLocks/>
          </p:cNvSpPr>
          <p:nvPr/>
        </p:nvSpPr>
        <p:spPr bwMode="auto">
          <a:xfrm>
            <a:off x="362847"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句意：其次</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宠物医疗行业存在像价格不透明、服务质量参差不齐等问题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这使得保护消费者权益变得困难。根据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“problems...unclear pricing and uneven service quality”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此处需用介词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表示举例</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说明宠物医疗行业存在的问题。故填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73545" y="1493193"/>
            <a:ext cx="1261884" cy="461665"/>
          </a:xfrm>
          <a:prstGeom prst="rect">
            <a:avLst/>
          </a:prstGeom>
        </p:spPr>
        <p:txBody>
          <a:bodyPr wrap="none">
            <a:spAutoFit/>
          </a:bodyPr>
          <a:lstStyle/>
          <a:p>
            <a:r>
              <a:rPr lang="en-US" altLang="zh-CN" sz="2400"/>
              <a:t>harmful</a:t>
            </a:r>
            <a:endParaRPr lang="zh-CN" altLang="en-US"/>
          </a:p>
        </p:txBody>
      </p:sp>
      <p:sp>
        <p:nvSpPr>
          <p:cNvPr id="9" name="矩形 8"/>
          <p:cNvSpPr/>
          <p:nvPr/>
        </p:nvSpPr>
        <p:spPr>
          <a:xfrm>
            <a:off x="2139527" y="2579043"/>
            <a:ext cx="662361" cy="461665"/>
          </a:xfrm>
          <a:prstGeom prst="rect">
            <a:avLst/>
          </a:prstGeom>
        </p:spPr>
        <p:txBody>
          <a:bodyPr wrap="none">
            <a:spAutoFit/>
          </a:bodyPr>
          <a:lstStyle/>
          <a:p>
            <a:r>
              <a:rPr lang="en-US" altLang="zh-CN" sz="2400"/>
              <a:t>like</a:t>
            </a:r>
            <a:endParaRPr lang="zh-CN" altLang="en-US"/>
          </a:p>
        </p:txBody>
      </p:sp>
      <p:sp>
        <p:nvSpPr>
          <p:cNvPr id="11" name="矩形 10"/>
          <p:cNvSpPr/>
          <p:nvPr/>
        </p:nvSpPr>
        <p:spPr>
          <a:xfrm>
            <a:off x="7693809" y="3617268"/>
            <a:ext cx="954107" cy="461665"/>
          </a:xfrm>
          <a:prstGeom prst="rect">
            <a:avLst/>
          </a:prstGeom>
        </p:spPr>
        <p:txBody>
          <a:bodyPr wrap="none">
            <a:spAutoFit/>
          </a:bodyPr>
          <a:lstStyle/>
          <a:p>
            <a:r>
              <a:rPr lang="en-US" altLang="zh-CN" sz="2400"/>
              <a:t>safety</a:t>
            </a:r>
            <a:endParaRPr lang="zh-CN" altLang="en-US"/>
          </a:p>
        </p:txBody>
      </p:sp>
    </p:spTree>
    <p:extLst>
      <p:ext uri="{BB962C8B-B14F-4D97-AF65-F5344CB8AC3E}">
        <p14:creationId xmlns:p14="http://schemas.microsoft.com/office/powerpoint/2010/main" val="2675085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3416320"/>
          </a:xfrm>
        </p:spPr>
        <p:txBody>
          <a:bodyPr/>
          <a:lstStyle/>
          <a:p>
            <a:pPr indent="628015"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some pet owners lack scientific knowledge about pet care, leading to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health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feeding pets human food can be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their health and even cause diseases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pet healthcare industry has problems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unclear pricing and uneven service quality, making it hard to protect consumers’ rights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Moreover, the increasing number of homeless animals has created challenges for society, influencing the environment and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cities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24354"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sp>
        <p:nvSpPr>
          <p:cNvPr id="5" name="矩形 4"/>
          <p:cNvSpPr/>
          <p:nvPr/>
        </p:nvSpPr>
        <p:spPr>
          <a:xfrm>
            <a:off x="10558189" y="956717"/>
            <a:ext cx="1323632" cy="461665"/>
          </a:xfrm>
          <a:prstGeom prst="rect">
            <a:avLst/>
          </a:prstGeom>
        </p:spPr>
        <p:txBody>
          <a:bodyPr wrap="none">
            <a:spAutoFit/>
          </a:bodyPr>
          <a:lstStyle/>
          <a:p>
            <a:r>
              <a:rPr lang="en-US" altLang="zh-CN" sz="2400"/>
              <a:t>different</a:t>
            </a:r>
            <a:endParaRPr lang="zh-CN" altLang="en-US" sz="2400"/>
          </a:p>
        </p:txBody>
      </p:sp>
      <p:sp>
        <p:nvSpPr>
          <p:cNvPr id="6" name="内容占位符 1"/>
          <p:cNvSpPr txBox="1">
            <a:spLocks/>
          </p:cNvSpPr>
          <p:nvPr/>
        </p:nvSpPr>
        <p:spPr bwMode="auto">
          <a:xfrm>
            <a:off x="362847"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句意：此外</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流浪动物数量的增加给社会带来了挑战</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影响了城市的环境</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“influencing the environment and...of cities”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此处需用名词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environment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并列</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城市的环境和安全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safety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9873545" y="1493193"/>
            <a:ext cx="1261884" cy="461665"/>
          </a:xfrm>
          <a:prstGeom prst="rect">
            <a:avLst/>
          </a:prstGeom>
        </p:spPr>
        <p:txBody>
          <a:bodyPr wrap="none">
            <a:spAutoFit/>
          </a:bodyPr>
          <a:lstStyle/>
          <a:p>
            <a:r>
              <a:rPr lang="en-US" altLang="zh-CN" sz="2400"/>
              <a:t>harmful</a:t>
            </a:r>
            <a:endParaRPr lang="zh-CN" altLang="en-US"/>
          </a:p>
        </p:txBody>
      </p:sp>
      <p:sp>
        <p:nvSpPr>
          <p:cNvPr id="9" name="矩形 8"/>
          <p:cNvSpPr/>
          <p:nvPr/>
        </p:nvSpPr>
        <p:spPr>
          <a:xfrm>
            <a:off x="2139527" y="2579043"/>
            <a:ext cx="662361" cy="461665"/>
          </a:xfrm>
          <a:prstGeom prst="rect">
            <a:avLst/>
          </a:prstGeom>
        </p:spPr>
        <p:txBody>
          <a:bodyPr wrap="none">
            <a:spAutoFit/>
          </a:bodyPr>
          <a:lstStyle/>
          <a:p>
            <a:r>
              <a:rPr lang="en-US" altLang="zh-CN" sz="2400"/>
              <a:t>like</a:t>
            </a:r>
            <a:endParaRPr lang="zh-CN" altLang="en-US"/>
          </a:p>
        </p:txBody>
      </p:sp>
      <p:sp>
        <p:nvSpPr>
          <p:cNvPr id="11" name="矩形 10"/>
          <p:cNvSpPr/>
          <p:nvPr/>
        </p:nvSpPr>
        <p:spPr>
          <a:xfrm>
            <a:off x="7693809" y="3617268"/>
            <a:ext cx="954107" cy="461665"/>
          </a:xfrm>
          <a:prstGeom prst="rect">
            <a:avLst/>
          </a:prstGeom>
        </p:spPr>
        <p:txBody>
          <a:bodyPr wrap="none">
            <a:spAutoFit/>
          </a:bodyPr>
          <a:lstStyle/>
          <a:p>
            <a:r>
              <a:rPr lang="en-US" altLang="zh-CN" sz="2400"/>
              <a:t>safety</a:t>
            </a:r>
            <a:endParaRPr lang="zh-CN" altLang="en-US"/>
          </a:p>
        </p:txBody>
      </p:sp>
    </p:spTree>
    <p:extLst>
      <p:ext uri="{BB962C8B-B14F-4D97-AF65-F5344CB8AC3E}">
        <p14:creationId xmlns:p14="http://schemas.microsoft.com/office/powerpoint/2010/main" val="38095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4658"/>
            <a:ext cx="11485848" cy="2862322"/>
          </a:xfrm>
        </p:spPr>
        <p:txBody>
          <a:bodyPr/>
          <a:lstStyle/>
          <a:p>
            <a:pPr indent="612775"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solve these problems, we should take action</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we need to spread scientific pet care knowledge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communities can give lessons to help pet owners learn the right way to raise pets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government should improve management of the pet healthcare industry by setting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prices and regularly checking service quality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 we should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“adopting rather than buying” to reduce the number of homeless animals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animal shelters should also be built to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with proper care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33780"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pic>
        <p:nvPicPr>
          <p:cNvPr id="5" name="kd801.jpg" descr="id:2147506737;FounderCES"/>
          <p:cNvPicPr/>
          <p:nvPr/>
        </p:nvPicPr>
        <p:blipFill>
          <a:blip r:embed="rId2"/>
          <a:stretch>
            <a:fillRect/>
          </a:stretch>
        </p:blipFill>
        <p:spPr>
          <a:xfrm>
            <a:off x="522015" y="927770"/>
            <a:ext cx="2057619" cy="463476"/>
          </a:xfrm>
          <a:prstGeom prst="rect">
            <a:avLst/>
          </a:prstGeom>
        </p:spPr>
      </p:pic>
      <p:sp>
        <p:nvSpPr>
          <p:cNvPr id="6" name="矩形 5"/>
          <p:cNvSpPr/>
          <p:nvPr/>
        </p:nvSpPr>
        <p:spPr>
          <a:xfrm>
            <a:off x="10966828" y="2453449"/>
            <a:ext cx="582211" cy="400110"/>
          </a:xfrm>
          <a:prstGeom prst="rect">
            <a:avLst/>
          </a:prstGeom>
        </p:spPr>
        <p:txBody>
          <a:bodyPr wrap="none">
            <a:spAutoFit/>
          </a:bodyPr>
          <a:lstStyle/>
          <a:p>
            <a:r>
              <a:rPr lang="en-US" altLang="zh-CN" sz="2000"/>
              <a:t>fair</a:t>
            </a:r>
            <a:endParaRPr lang="zh-CN" altLang="en-US" sz="2400"/>
          </a:p>
        </p:txBody>
      </p:sp>
      <p:sp>
        <p:nvSpPr>
          <p:cNvPr id="8" name="矩形 7"/>
          <p:cNvSpPr/>
          <p:nvPr/>
        </p:nvSpPr>
        <p:spPr>
          <a:xfrm>
            <a:off x="9300875" y="2843746"/>
            <a:ext cx="1309974" cy="400110"/>
          </a:xfrm>
          <a:prstGeom prst="rect">
            <a:avLst/>
          </a:prstGeom>
        </p:spPr>
        <p:txBody>
          <a:bodyPr wrap="none">
            <a:spAutoFit/>
          </a:bodyPr>
          <a:lstStyle/>
          <a:p>
            <a:r>
              <a:rPr lang="en-US" altLang="zh-CN" sz="2000"/>
              <a:t>encourage</a:t>
            </a:r>
            <a:endParaRPr lang="zh-CN" altLang="en-US" sz="2400"/>
          </a:p>
        </p:txBody>
      </p:sp>
      <p:sp>
        <p:nvSpPr>
          <p:cNvPr id="10" name="矩形 9"/>
          <p:cNvSpPr/>
          <p:nvPr/>
        </p:nvSpPr>
        <p:spPr>
          <a:xfrm>
            <a:off x="1513186" y="3744923"/>
            <a:ext cx="1020023" cy="400110"/>
          </a:xfrm>
          <a:prstGeom prst="rect">
            <a:avLst/>
          </a:prstGeom>
        </p:spPr>
        <p:txBody>
          <a:bodyPr wrap="none">
            <a:spAutoFit/>
          </a:bodyPr>
          <a:lstStyle/>
          <a:p>
            <a:r>
              <a:rPr lang="en-US" altLang="zh-CN" sz="2000"/>
              <a:t>provide</a:t>
            </a:r>
            <a:endParaRPr lang="zh-CN" altLang="en-US" sz="2400"/>
          </a:p>
        </p:txBody>
      </p:sp>
      <p:sp>
        <p:nvSpPr>
          <p:cNvPr id="11" name="内容占位符 1"/>
          <p:cNvSpPr txBox="1">
            <a:spLocks/>
          </p:cNvSpPr>
          <p:nvPr/>
        </p:nvSpPr>
        <p:spPr bwMode="auto">
          <a:xfrm>
            <a:off x="362847" y="4293317"/>
            <a:ext cx="11485848" cy="9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句意：第二</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政府应通过设定公平的价格和定期检查服务质量来加强宠物医疗行业的管理。</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fair</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公平的。故填</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fair</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012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34658"/>
            <a:ext cx="11485848" cy="2862322"/>
          </a:xfrm>
        </p:spPr>
        <p:txBody>
          <a:bodyPr/>
          <a:lstStyle/>
          <a:p>
            <a:pPr indent="612775"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solve these problems, we should take action</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we need to spread scientific pet care knowledge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Schools and communities can give lessons to help pet owners learn the right way to raise pets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 the government should improve management of the pet healthcare industry by setting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0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a:t>
            </a:r>
            <a:r>
              <a:rPr lang="zh-CN" altLang="zh-CN" sz="2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公平</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公正</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prices and regularly checking service quality</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Third, we should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鼓励</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“adopting rather than buying” to reduce the number of homeless animals</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animal shelters should also be built to </a:t>
            </a:r>
            <a:r>
              <a:rPr lang="en-US" altLang="zh-CN" sz="20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提供</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with proper care</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bwMode="auto">
          <a:xfrm>
            <a:off x="334566" y="764704"/>
            <a:ext cx="11533780" cy="3467931"/>
          </a:xfrm>
          <a:prstGeom prst="rect">
            <a:avLst/>
          </a:prstGeom>
          <a:noFill/>
          <a:ln w="19050" algn="ctr">
            <a:solidFill>
              <a:srgbClr val="003300"/>
            </a:solidFill>
            <a:miter lim="800000"/>
          </a:ln>
        </p:spPr>
        <p:txBody>
          <a:bodyPr vert="horz" wrap="square" lIns="91440" tIns="45720" rIns="91440" bIns="45720" numCol="1" rtlCol="0" anchor="ctr" anchorCtr="0" compatLnSpc="1">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100" cap="none" spc="0" normalizeH="0" baseline="0" noProof="0" dirty="0" smtClean="0">
              <a:ln>
                <a:noFill/>
              </a:ln>
              <a:solidFill>
                <a:srgbClr val="FF0000"/>
              </a:solidFill>
              <a:effectLst/>
              <a:uLnTx/>
              <a:uFillTx/>
            </a:endParaRPr>
          </a:p>
        </p:txBody>
      </p:sp>
      <p:pic>
        <p:nvPicPr>
          <p:cNvPr id="5" name="kd801.jpg" descr="id:2147506737;FounderCES"/>
          <p:cNvPicPr/>
          <p:nvPr/>
        </p:nvPicPr>
        <p:blipFill>
          <a:blip r:embed="rId2"/>
          <a:stretch>
            <a:fillRect/>
          </a:stretch>
        </p:blipFill>
        <p:spPr>
          <a:xfrm>
            <a:off x="522015" y="927770"/>
            <a:ext cx="2057619" cy="463476"/>
          </a:xfrm>
          <a:prstGeom prst="rect">
            <a:avLst/>
          </a:prstGeom>
        </p:spPr>
      </p:pic>
      <p:sp>
        <p:nvSpPr>
          <p:cNvPr id="6" name="矩形 5"/>
          <p:cNvSpPr/>
          <p:nvPr/>
        </p:nvSpPr>
        <p:spPr>
          <a:xfrm>
            <a:off x="10966828" y="2453449"/>
            <a:ext cx="582211" cy="400110"/>
          </a:xfrm>
          <a:prstGeom prst="rect">
            <a:avLst/>
          </a:prstGeom>
        </p:spPr>
        <p:txBody>
          <a:bodyPr wrap="none">
            <a:spAutoFit/>
          </a:bodyPr>
          <a:lstStyle/>
          <a:p>
            <a:r>
              <a:rPr lang="en-US" altLang="zh-CN" sz="2000"/>
              <a:t>fair</a:t>
            </a:r>
            <a:endParaRPr lang="zh-CN" altLang="en-US" sz="2400"/>
          </a:p>
        </p:txBody>
      </p:sp>
      <p:sp>
        <p:nvSpPr>
          <p:cNvPr id="8" name="矩形 7"/>
          <p:cNvSpPr/>
          <p:nvPr/>
        </p:nvSpPr>
        <p:spPr>
          <a:xfrm>
            <a:off x="9300875" y="2843746"/>
            <a:ext cx="1309974" cy="400110"/>
          </a:xfrm>
          <a:prstGeom prst="rect">
            <a:avLst/>
          </a:prstGeom>
        </p:spPr>
        <p:txBody>
          <a:bodyPr wrap="none">
            <a:spAutoFit/>
          </a:bodyPr>
          <a:lstStyle/>
          <a:p>
            <a:r>
              <a:rPr lang="en-US" altLang="zh-CN" sz="2000"/>
              <a:t>encourage</a:t>
            </a:r>
            <a:endParaRPr lang="zh-CN" altLang="en-US" sz="2400"/>
          </a:p>
        </p:txBody>
      </p:sp>
      <p:sp>
        <p:nvSpPr>
          <p:cNvPr id="10" name="矩形 9"/>
          <p:cNvSpPr/>
          <p:nvPr/>
        </p:nvSpPr>
        <p:spPr>
          <a:xfrm>
            <a:off x="1513186" y="3744923"/>
            <a:ext cx="1020023" cy="400110"/>
          </a:xfrm>
          <a:prstGeom prst="rect">
            <a:avLst/>
          </a:prstGeom>
        </p:spPr>
        <p:txBody>
          <a:bodyPr wrap="none">
            <a:spAutoFit/>
          </a:bodyPr>
          <a:lstStyle/>
          <a:p>
            <a:r>
              <a:rPr lang="en-US" altLang="zh-CN" sz="2000"/>
              <a:t>provide</a:t>
            </a:r>
            <a:endParaRPr lang="zh-CN" altLang="en-US" sz="2400"/>
          </a:p>
        </p:txBody>
      </p:sp>
      <p:sp>
        <p:nvSpPr>
          <p:cNvPr id="9" name="内容占位符 1"/>
          <p:cNvSpPr txBox="1">
            <a:spLocks/>
          </p:cNvSpPr>
          <p:nvPr/>
        </p:nvSpPr>
        <p:spPr bwMode="auto">
          <a:xfrm>
            <a:off x="362847" y="4293317"/>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句意：第三</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我们应该鼓励</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领养代替购买</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以减少流浪动物的数量。根据</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should...‘adopting rather than buying’”</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和汉语提示</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鼓励</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此处需用动词原形</a:t>
            </a:r>
            <a:r>
              <a:rPr lang="en-US" altLang="zh-CN" sz="2000"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encourage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搭配</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应该</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鼓</a:t>
            </a:r>
            <a:endPar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励</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encourage</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箭头右.eps" descr="id:2147489889;FounderCES"/>
          <p:cNvPicPr/>
          <p:nvPr/>
        </p:nvPicPr>
        <p:blipFill>
          <a:blip r:embed="rId3"/>
          <a:stretch>
            <a:fillRect/>
          </a:stretch>
        </p:blipFill>
        <p:spPr>
          <a:xfrm rot="2125910">
            <a:off x="7996806" y="5258592"/>
            <a:ext cx="216024" cy="216024"/>
          </a:xfrm>
          <a:prstGeom prst="rect">
            <a:avLst/>
          </a:prstGeom>
        </p:spPr>
      </p:pic>
      <p:sp>
        <p:nvSpPr>
          <p:cNvPr id="7" name="矩形 6"/>
          <p:cNvSpPr/>
          <p:nvPr/>
        </p:nvSpPr>
        <p:spPr>
          <a:xfrm>
            <a:off x="4871070" y="5445224"/>
            <a:ext cx="5456943" cy="400110"/>
          </a:xfrm>
          <a:prstGeom prst="rect">
            <a:avLst/>
          </a:prstGeom>
        </p:spPr>
        <p:txBody>
          <a:bodyPr wrap="none">
            <a:spAutoFit/>
          </a:bodyPr>
          <a:lstStyle/>
          <a:p>
            <a:pPr lvl="0">
              <a:spcAft>
                <a:spcPts val="0"/>
              </a:spcAft>
            </a:pPr>
            <a:r>
              <a:rPr lang="zh-CN" altLang="zh-CN" sz="2000">
                <a:solidFill>
                  <a:srgbClr val="00B0F0"/>
                </a:solidFill>
                <a:cs typeface="Times New Roman" panose="02020603050405020304" pitchFamily="18" charset="0"/>
              </a:rPr>
              <a:t>　</a:t>
            </a:r>
            <a:r>
              <a:rPr lang="en-US" altLang="zh-CN" sz="2000">
                <a:solidFill>
                  <a:srgbClr val="00B0F0"/>
                </a:solidFill>
                <a:cs typeface="Times New Roman" panose="02020603050405020304" pitchFamily="18" charset="0"/>
              </a:rPr>
              <a:t>encourage</a:t>
            </a:r>
            <a:r>
              <a:rPr lang="en-US" altLang="zh-CN" sz="2000">
                <a:solidFill>
                  <a:srgbClr val="00B0F0"/>
                </a:solidFill>
                <a:ea typeface="楷体" panose="02010609060101010101" pitchFamily="49" charset="-122"/>
                <a:cs typeface="Times New Roman" panose="02020603050405020304" pitchFamily="18" charset="0"/>
              </a:rPr>
              <a:t> </a:t>
            </a:r>
            <a:r>
              <a:rPr lang="en-US" altLang="zh-CN" sz="2000">
                <a:solidFill>
                  <a:srgbClr val="00B0F0"/>
                </a:solidFill>
                <a:cs typeface="Times New Roman" panose="02020603050405020304" pitchFamily="18" charset="0"/>
              </a:rPr>
              <a:t>sb</a:t>
            </a:r>
            <a:r>
              <a:rPr lang="en-US" altLang="zh-CN" sz="2000">
                <a:solidFill>
                  <a:srgbClr val="00B0F0"/>
                </a:solidFill>
                <a:ea typeface="楷体" panose="02010609060101010101" pitchFamily="49" charset="-122"/>
                <a:cs typeface="Times New Roman" panose="02020603050405020304" pitchFamily="18" charset="0"/>
              </a:rPr>
              <a:t> </a:t>
            </a:r>
            <a:r>
              <a:rPr lang="en-US" altLang="zh-CN" sz="2000">
                <a:solidFill>
                  <a:srgbClr val="00B0F0"/>
                </a:solidFill>
                <a:cs typeface="Times New Roman" panose="02020603050405020304" pitchFamily="18" charset="0"/>
              </a:rPr>
              <a:t>to</a:t>
            </a:r>
            <a:r>
              <a:rPr lang="en-US" altLang="zh-CN" sz="2000">
                <a:solidFill>
                  <a:srgbClr val="00B0F0"/>
                </a:solidFill>
                <a:ea typeface="楷体" panose="02010609060101010101" pitchFamily="49" charset="-122"/>
                <a:cs typeface="Times New Roman" panose="02020603050405020304" pitchFamily="18" charset="0"/>
              </a:rPr>
              <a:t> </a:t>
            </a:r>
            <a:r>
              <a:rPr lang="en-US" altLang="zh-CN" sz="2000">
                <a:solidFill>
                  <a:srgbClr val="00B0F0"/>
                </a:solidFill>
                <a:cs typeface="Times New Roman" panose="02020603050405020304" pitchFamily="18" charset="0"/>
              </a:rPr>
              <a:t>do</a:t>
            </a:r>
            <a:r>
              <a:rPr lang="en-US" altLang="zh-CN" sz="2000">
                <a:solidFill>
                  <a:srgbClr val="00B0F0"/>
                </a:solidFill>
                <a:ea typeface="楷体" panose="02010609060101010101" pitchFamily="49" charset="-122"/>
                <a:cs typeface="Times New Roman" panose="02020603050405020304" pitchFamily="18" charset="0"/>
              </a:rPr>
              <a:t> </a:t>
            </a:r>
            <a:r>
              <a:rPr lang="en-US" altLang="zh-CN" sz="2000">
                <a:solidFill>
                  <a:srgbClr val="00B0F0"/>
                </a:solidFill>
                <a:cs typeface="Times New Roman" panose="02020603050405020304" pitchFamily="18" charset="0"/>
              </a:rPr>
              <a:t>sth</a:t>
            </a:r>
            <a:r>
              <a:rPr lang="zh-CN" altLang="zh-CN" sz="2000">
                <a:solidFill>
                  <a:srgbClr val="00B0F0"/>
                </a:solidFill>
                <a:ea typeface="楷体" panose="02010609060101010101" pitchFamily="49" charset="-122"/>
                <a:cs typeface="Times New Roman" panose="02020603050405020304" pitchFamily="18" charset="0"/>
              </a:rPr>
              <a:t>意为</a:t>
            </a:r>
            <a:r>
              <a:rPr lang="en-US" altLang="zh-CN" sz="2000">
                <a:solidFill>
                  <a:srgbClr val="00B0F0"/>
                </a:solidFill>
                <a:ea typeface="楷体" panose="02010609060101010101" pitchFamily="49" charset="-122"/>
                <a:cs typeface="Times New Roman" panose="02020603050405020304" pitchFamily="18" charset="0"/>
              </a:rPr>
              <a:t>“</a:t>
            </a:r>
            <a:r>
              <a:rPr lang="zh-CN" altLang="zh-CN" sz="2000">
                <a:solidFill>
                  <a:srgbClr val="00B0F0"/>
                </a:solidFill>
                <a:ea typeface="楷体" panose="02010609060101010101" pitchFamily="49" charset="-122"/>
                <a:cs typeface="Times New Roman" panose="02020603050405020304" pitchFamily="18" charset="0"/>
              </a:rPr>
              <a:t>鼓励某人做某事</a:t>
            </a:r>
            <a:r>
              <a:rPr lang="en-US" altLang="zh-CN" sz="2000">
                <a:solidFill>
                  <a:srgbClr val="00B0F0"/>
                </a:solidFill>
                <a:ea typeface="楷体" panose="02010609060101010101" pitchFamily="49" charset="-122"/>
                <a:cs typeface="Times New Roman" panose="02020603050405020304" pitchFamily="18" charset="0"/>
              </a:rPr>
              <a:t>”</a:t>
            </a:r>
            <a:endParaRPr lang="zh-CN" altLang="zh-CN" sz="2000">
              <a:solidFill>
                <a:srgbClr val="00B0F0"/>
              </a:solidFill>
              <a:cs typeface="Times New Roman" panose="02020603050405020304" pitchFamily="18" charset="0"/>
            </a:endParaRPr>
          </a:p>
        </p:txBody>
      </p:sp>
    </p:spTree>
    <p:extLst>
      <p:ext uri="{BB962C8B-B14F-4D97-AF65-F5344CB8AC3E}">
        <p14:creationId xmlns:p14="http://schemas.microsoft.com/office/powerpoint/2010/main" val="41430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TotalTime>
  <Words>858</Words>
  <Application>Microsoft Office PowerPoint</Application>
  <PresentationFormat>自定义</PresentationFormat>
  <Paragraphs>55</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2025-09-17T13:22:58Z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